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939" r:id="rId4"/>
  </p:sldMasterIdLst>
  <p:notesMasterIdLst>
    <p:notesMasterId r:id="rId10"/>
  </p:notesMasterIdLst>
  <p:sldIdLst>
    <p:sldId id="902" r:id="rId5"/>
    <p:sldId id="922" r:id="rId6"/>
    <p:sldId id="921" r:id="rId7"/>
    <p:sldId id="914" r:id="rId8"/>
    <p:sldId id="925" r:id="rId9"/>
  </p:sldIdLst>
  <p:sldSz cx="9144000" cy="5143500" type="screen16x9"/>
  <p:notesSz cx="6888163" cy="100187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ounders Grotesk Medium" panose="020B0603030202060203" charset="0"/>
      <p:regular r:id="rId17"/>
    </p:embeddedFont>
    <p:embeddedFont>
      <p:font typeface="Founders Grotesk Regular" panose="020B0503030202060203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est" initials="AB" lastIdx="1" clrIdx="0">
    <p:extLst>
      <p:ext uri="{19B8F6BF-5375-455C-9EA6-DF929625EA0E}">
        <p15:presenceInfo xmlns:p15="http://schemas.microsoft.com/office/powerpoint/2012/main" userId="S::anita@abde.com.au::64621cb9-c025-4ffd-94c6-aa4ad09b9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6CD"/>
    <a:srgbClr val="234BFF"/>
    <a:srgbClr val="314249"/>
    <a:srgbClr val="FFFFFF"/>
    <a:srgbClr val="F5D5E3"/>
    <a:srgbClr val="D5D7D2"/>
    <a:srgbClr val="EEF3F8"/>
    <a:srgbClr val="F5F6F9"/>
    <a:srgbClr val="EBF8FA"/>
    <a:srgbClr val="DF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7AD05-CDFD-4E62-A7C4-79B5410FEF94}" v="11" dt="2023-09-11T12:53:37.267"/>
    <p1510:client id="{B23AB4CD-30D8-D3AB-01E0-A09C9F10A394}" v="1" dt="2023-09-11T11:29:17.6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miter lim="800000"/>
            </a:ln>
          </a:left>
          <a:right>
            <a:ln w="12700" cap="flat">
              <a:solidFill>
                <a:schemeClr val="accent3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800000"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5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72" y="4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45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n-lt"/>
        <a:ea typeface="+mn-ea"/>
        <a:cs typeface="+mn-cs"/>
        <a:sym typeface="Calibri"/>
      </a:defRPr>
    </a:lvl1pPr>
    <a:lvl2pPr indent="85725" defTabSz="685800" latinLnBrk="0">
      <a:defRPr sz="900">
        <a:latin typeface="+mn-lt"/>
        <a:ea typeface="+mn-ea"/>
        <a:cs typeface="+mn-cs"/>
        <a:sym typeface="Calibri"/>
      </a:defRPr>
    </a:lvl2pPr>
    <a:lvl3pPr indent="171450" defTabSz="685800" latinLnBrk="0">
      <a:defRPr sz="900">
        <a:latin typeface="+mn-lt"/>
        <a:ea typeface="+mn-ea"/>
        <a:cs typeface="+mn-cs"/>
        <a:sym typeface="Calibri"/>
      </a:defRPr>
    </a:lvl3pPr>
    <a:lvl4pPr indent="257175" defTabSz="685800" latinLnBrk="0">
      <a:defRPr sz="900">
        <a:latin typeface="+mn-lt"/>
        <a:ea typeface="+mn-ea"/>
        <a:cs typeface="+mn-cs"/>
        <a:sym typeface="Calibri"/>
      </a:defRPr>
    </a:lvl4pPr>
    <a:lvl5pPr indent="342900" defTabSz="685800" latinLnBrk="0">
      <a:defRPr sz="900">
        <a:latin typeface="+mn-lt"/>
        <a:ea typeface="+mn-ea"/>
        <a:cs typeface="+mn-cs"/>
        <a:sym typeface="Calibri"/>
      </a:defRPr>
    </a:lvl5pPr>
    <a:lvl6pPr indent="428625" defTabSz="685800" latinLnBrk="0">
      <a:defRPr sz="900">
        <a:latin typeface="+mn-lt"/>
        <a:ea typeface="+mn-ea"/>
        <a:cs typeface="+mn-cs"/>
        <a:sym typeface="Calibri"/>
      </a:defRPr>
    </a:lvl6pPr>
    <a:lvl7pPr indent="514350" defTabSz="685800" latinLnBrk="0">
      <a:defRPr sz="900">
        <a:latin typeface="+mn-lt"/>
        <a:ea typeface="+mn-ea"/>
        <a:cs typeface="+mn-cs"/>
        <a:sym typeface="Calibri"/>
      </a:defRPr>
    </a:lvl7pPr>
    <a:lvl8pPr indent="600075" defTabSz="685800" latinLnBrk="0">
      <a:defRPr sz="900">
        <a:latin typeface="+mn-lt"/>
        <a:ea typeface="+mn-ea"/>
        <a:cs typeface="+mn-cs"/>
        <a:sym typeface="Calibri"/>
      </a:defRPr>
    </a:lvl8pPr>
    <a:lvl9pPr indent="685800" defTabSz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1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7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6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1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479" y="283577"/>
            <a:ext cx="6260845" cy="408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2232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5F6F9">
                <a:lumMod val="73000"/>
                <a:lumOff val="27000"/>
                <a:alpha val="83000"/>
              </a:srgbClr>
            </a:gs>
            <a:gs pos="9000">
              <a:srgbClr val="C6E6FF">
                <a:alpha val="41000"/>
              </a:srgbClr>
            </a:gs>
            <a:gs pos="100000">
              <a:srgbClr val="C6E6FF">
                <a:alpha val="82332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68-34A4-894D-A252-A9020F1966E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6D9E6F-E15A-8724-EFC8-1D1A44EEB4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97869" y="2443455"/>
            <a:ext cx="5148262" cy="408958"/>
          </a:xfrm>
        </p:spPr>
        <p:txBody>
          <a:bodyPr>
            <a:noAutofit/>
          </a:bodyPr>
          <a:lstStyle/>
          <a:p>
            <a:pPr algn="ctr">
              <a:lnSpc>
                <a:spcPts val="3960"/>
              </a:lnSpc>
            </a:pPr>
            <a:r>
              <a:rPr lang="en-US" sz="5400" dirty="0">
                <a:solidFill>
                  <a:schemeClr val="accent2"/>
                </a:solidFill>
              </a:rPr>
              <a:t>Data Sharing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5D386CC-F919-CCDA-D2F8-F1C0F6839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4" y="4521526"/>
            <a:ext cx="1041157" cy="271161"/>
          </a:xfrm>
          <a:prstGeom prst="rect">
            <a:avLst/>
          </a:prstGeom>
        </p:spPr>
      </p:pic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66BF71B1-2989-951E-706D-B0448D4E9C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277"/>
          <a:stretch/>
        </p:blipFill>
        <p:spPr>
          <a:xfrm>
            <a:off x="7233327" y="229804"/>
            <a:ext cx="1910673" cy="4427302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5E1633C-9674-BBA1-0EDE-9F48725080AF}"/>
              </a:ext>
            </a:extLst>
          </p:cNvPr>
          <p:cNvSpPr txBox="1">
            <a:spLocks/>
          </p:cNvSpPr>
          <p:nvPr/>
        </p:nvSpPr>
        <p:spPr>
          <a:xfrm>
            <a:off x="1997869" y="2852413"/>
            <a:ext cx="5148262" cy="4089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60"/>
              </a:lnSpc>
            </a:pPr>
            <a:r>
              <a:rPr lang="en-US" sz="3200" dirty="0">
                <a:solidFill>
                  <a:schemeClr val="accent2"/>
                </a:solidFill>
                <a:latin typeface="Founders Grotesk Regular" panose="020B0503030202060203" pitchFamily="34" charset="77"/>
              </a:rPr>
              <a:t>Eftsure inside D365 F&amp;O</a:t>
            </a:r>
          </a:p>
        </p:txBody>
      </p:sp>
    </p:spTree>
    <p:extLst>
      <p:ext uri="{BB962C8B-B14F-4D97-AF65-F5344CB8AC3E}">
        <p14:creationId xmlns:p14="http://schemas.microsoft.com/office/powerpoint/2010/main" val="20268244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AB98-5520-0E74-EB6E-937589421E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AU" dirty="0"/>
              <a:t>Data sharing </a:t>
            </a:r>
            <a:r>
              <a:rPr lang="en-AU" dirty="0">
                <a:solidFill>
                  <a:schemeClr val="bg1"/>
                </a:solidFill>
              </a:rPr>
              <a:t>–</a:t>
            </a:r>
            <a:r>
              <a:rPr lang="en-AU" dirty="0"/>
              <a:t>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No Data Sharing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A723F-EED2-DDD2-2209-8738E2B37110}"/>
              </a:ext>
            </a:extLst>
          </p:cNvPr>
          <p:cNvSpPr/>
          <p:nvPr/>
        </p:nvSpPr>
        <p:spPr>
          <a:xfrm>
            <a:off x="278479" y="807453"/>
            <a:ext cx="3555584" cy="4117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Eftsure inside D365 F&amp;O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E6A68-BC8B-24A5-C73D-67D5D0FAFDB5}"/>
              </a:ext>
            </a:extLst>
          </p:cNvPr>
          <p:cNvSpPr/>
          <p:nvPr/>
        </p:nvSpPr>
        <p:spPr>
          <a:xfrm>
            <a:off x="1616093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0036E-8106-A190-2DD7-879996C2D766}"/>
              </a:ext>
            </a:extLst>
          </p:cNvPr>
          <p:cNvSpPr/>
          <p:nvPr/>
        </p:nvSpPr>
        <p:spPr>
          <a:xfrm>
            <a:off x="4761532" y="807453"/>
            <a:ext cx="3555584" cy="4117473"/>
          </a:xfrm>
          <a:prstGeom prst="rect">
            <a:avLst/>
          </a:prstGeom>
          <a:solidFill>
            <a:srgbClr val="234B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Eftsure Cloud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B452F-8049-F49D-3882-0121D7E9358B}"/>
              </a:ext>
            </a:extLst>
          </p:cNvPr>
          <p:cNvSpPr/>
          <p:nvPr/>
        </p:nvSpPr>
        <p:spPr>
          <a:xfrm>
            <a:off x="6094514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6049A-B7EC-4D76-F5D2-564512D19E4C}"/>
              </a:ext>
            </a:extLst>
          </p:cNvPr>
          <p:cNvSpPr/>
          <p:nvPr/>
        </p:nvSpPr>
        <p:spPr>
          <a:xfrm>
            <a:off x="1616093" y="2288030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5BAFC-4575-EAFE-A32C-A72014B7C4AD}"/>
              </a:ext>
            </a:extLst>
          </p:cNvPr>
          <p:cNvSpPr/>
          <p:nvPr/>
        </p:nvSpPr>
        <p:spPr>
          <a:xfrm>
            <a:off x="1616093" y="3254257"/>
            <a:ext cx="793668" cy="671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A06454-C031-3A57-8CF0-600C548A702D}"/>
              </a:ext>
            </a:extLst>
          </p:cNvPr>
          <p:cNvSpPr/>
          <p:nvPr/>
        </p:nvSpPr>
        <p:spPr>
          <a:xfrm>
            <a:off x="6094514" y="2288030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2917C-3401-9436-C1E8-F376171C2FF2}"/>
              </a:ext>
            </a:extLst>
          </p:cNvPr>
          <p:cNvSpPr/>
          <p:nvPr/>
        </p:nvSpPr>
        <p:spPr>
          <a:xfrm>
            <a:off x="6094514" y="3254257"/>
            <a:ext cx="793668" cy="671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4238CD-BB69-0404-0A8D-3E4826E39F9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409761" y="1657351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0E0C02-0FB1-57DF-9A26-DC7F72295081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2409761" y="2623577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A10904-523C-0532-285C-D4FD2E1C1848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2409761" y="3589804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7F8063-B0CD-A87D-CFAE-58B9015E2658}"/>
              </a:ext>
            </a:extLst>
          </p:cNvPr>
          <p:cNvSpPr txBox="1"/>
          <p:nvPr/>
        </p:nvSpPr>
        <p:spPr>
          <a:xfrm>
            <a:off x="2467669" y="1345998"/>
            <a:ext cx="136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96D8D8-F734-E1A7-1FEF-17FE49CE7156}"/>
              </a:ext>
            </a:extLst>
          </p:cNvPr>
          <p:cNvSpPr txBox="1"/>
          <p:nvPr/>
        </p:nvSpPr>
        <p:spPr>
          <a:xfrm>
            <a:off x="2467669" y="2312787"/>
            <a:ext cx="136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VB389|B1   </a:t>
            </a:r>
            <a:r>
              <a:rPr lang="en-AU" sz="1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C4A30-4870-B43D-DF8D-C44A23531FF7}"/>
              </a:ext>
            </a:extLst>
          </p:cNvPr>
          <p:cNvSpPr txBox="1"/>
          <p:nvPr/>
        </p:nvSpPr>
        <p:spPr>
          <a:xfrm>
            <a:off x="2467669" y="3282027"/>
            <a:ext cx="136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VC004|B1   </a:t>
            </a:r>
            <a:r>
              <a:rPr lang="en-AU" sz="14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424936-4908-C6D0-AD8B-33415628AE34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888182" y="1653775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16E1A8-2F4E-8A0B-1C22-478C9E413D8E}"/>
              </a:ext>
            </a:extLst>
          </p:cNvPr>
          <p:cNvCxnSpPr>
            <a:cxnSpLocks/>
          </p:cNvCxnSpPr>
          <p:nvPr/>
        </p:nvCxnSpPr>
        <p:spPr>
          <a:xfrm flipV="1">
            <a:off x="6888182" y="2618776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99D519-4D33-A7F7-BB01-E2EF2D8E555B}"/>
              </a:ext>
            </a:extLst>
          </p:cNvPr>
          <p:cNvCxnSpPr>
            <a:cxnSpLocks/>
          </p:cNvCxnSpPr>
          <p:nvPr/>
        </p:nvCxnSpPr>
        <p:spPr>
          <a:xfrm flipV="1">
            <a:off x="6888182" y="3583777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A6B68BC-6313-CB63-F901-810735C5426B}"/>
              </a:ext>
            </a:extLst>
          </p:cNvPr>
          <p:cNvSpPr txBox="1"/>
          <p:nvPr/>
        </p:nvSpPr>
        <p:spPr>
          <a:xfrm>
            <a:off x="7091854" y="1349574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0024F8-9D68-51D1-37D7-DB0A107A9D1B}"/>
              </a:ext>
            </a:extLst>
          </p:cNvPr>
          <p:cNvSpPr txBox="1"/>
          <p:nvPr/>
        </p:nvSpPr>
        <p:spPr>
          <a:xfrm>
            <a:off x="7091854" y="2308818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F7D39B-AF47-46A2-FAED-308E3F6ABDA4}"/>
              </a:ext>
            </a:extLst>
          </p:cNvPr>
          <p:cNvSpPr txBox="1"/>
          <p:nvPr/>
        </p:nvSpPr>
        <p:spPr>
          <a:xfrm>
            <a:off x="7091854" y="3282027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EFD65B-3F87-9C92-9567-0577F9BB044A}"/>
              </a:ext>
            </a:extLst>
          </p:cNvPr>
          <p:cNvSpPr/>
          <p:nvPr/>
        </p:nvSpPr>
        <p:spPr>
          <a:xfrm>
            <a:off x="1930211" y="179070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VA001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EF51D-CF1E-190C-38A4-0CC08C46AE67}"/>
              </a:ext>
            </a:extLst>
          </p:cNvPr>
          <p:cNvSpPr/>
          <p:nvPr/>
        </p:nvSpPr>
        <p:spPr>
          <a:xfrm>
            <a:off x="1930211" y="2757349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VB389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366A57-0502-8402-10E4-BD72993737D6}"/>
              </a:ext>
            </a:extLst>
          </p:cNvPr>
          <p:cNvSpPr/>
          <p:nvPr/>
        </p:nvSpPr>
        <p:spPr>
          <a:xfrm>
            <a:off x="1930211" y="372261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VC004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9BA35-F404-908A-476D-D839ADE9D933}"/>
              </a:ext>
            </a:extLst>
          </p:cNvPr>
          <p:cNvSpPr txBox="1"/>
          <p:nvPr/>
        </p:nvSpPr>
        <p:spPr>
          <a:xfrm>
            <a:off x="4761532" y="3978453"/>
            <a:ext cx="355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Risks: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Duplicates can coexist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Multiple verifications can go to the same vendor</a:t>
            </a:r>
          </a:p>
        </p:txBody>
      </p:sp>
    </p:spTree>
    <p:extLst>
      <p:ext uri="{BB962C8B-B14F-4D97-AF65-F5344CB8AC3E}">
        <p14:creationId xmlns:p14="http://schemas.microsoft.com/office/powerpoint/2010/main" val="7810952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AB98-5520-0E74-EB6E-937589421E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AU" dirty="0"/>
              <a:t>Data sharing </a:t>
            </a:r>
            <a:r>
              <a:rPr lang="en-AU" dirty="0">
                <a:solidFill>
                  <a:schemeClr val="bg1"/>
                </a:solidFill>
              </a:rPr>
              <a:t>–</a:t>
            </a:r>
            <a:r>
              <a:rPr lang="en-AU" dirty="0"/>
              <a:t>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Cross Company Data Sharing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0B741-35D7-004F-1B18-98ABA2B4F6F5}"/>
              </a:ext>
            </a:extLst>
          </p:cNvPr>
          <p:cNvSpPr/>
          <p:nvPr/>
        </p:nvSpPr>
        <p:spPr>
          <a:xfrm>
            <a:off x="278479" y="807453"/>
            <a:ext cx="3555584" cy="4117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Eftsure inside D365 F&amp;O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D2466-768B-116C-1542-8D2C77C4B678}"/>
              </a:ext>
            </a:extLst>
          </p:cNvPr>
          <p:cNvSpPr/>
          <p:nvPr/>
        </p:nvSpPr>
        <p:spPr>
          <a:xfrm>
            <a:off x="1616093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A0641-75F6-4C80-9EDE-8797CFBEF6FD}"/>
              </a:ext>
            </a:extLst>
          </p:cNvPr>
          <p:cNvSpPr/>
          <p:nvPr/>
        </p:nvSpPr>
        <p:spPr>
          <a:xfrm>
            <a:off x="4761532" y="807453"/>
            <a:ext cx="3555584" cy="41174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Eftsure Cloud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63EC10-18DA-6B1E-D7E9-4D52F64EF8FF}"/>
              </a:ext>
            </a:extLst>
          </p:cNvPr>
          <p:cNvSpPr/>
          <p:nvPr/>
        </p:nvSpPr>
        <p:spPr>
          <a:xfrm>
            <a:off x="6094514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0AFF8-8522-778E-0E43-CD3FADE80AF6}"/>
              </a:ext>
            </a:extLst>
          </p:cNvPr>
          <p:cNvSpPr/>
          <p:nvPr/>
        </p:nvSpPr>
        <p:spPr>
          <a:xfrm>
            <a:off x="1616093" y="2288030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C3D3E-8673-E457-B97F-2B83778A6BD8}"/>
              </a:ext>
            </a:extLst>
          </p:cNvPr>
          <p:cNvSpPr/>
          <p:nvPr/>
        </p:nvSpPr>
        <p:spPr>
          <a:xfrm>
            <a:off x="1616093" y="3254257"/>
            <a:ext cx="793668" cy="671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89EFD1-4E7C-23A5-DD49-614CABEC7FF1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2409761" y="1657351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75D75E6-580B-3D44-572E-B8659CE526F7}"/>
              </a:ext>
            </a:extLst>
          </p:cNvPr>
          <p:cNvSpPr txBox="1"/>
          <p:nvPr/>
        </p:nvSpPr>
        <p:spPr>
          <a:xfrm>
            <a:off x="2461437" y="1345998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B68D7A-9FB2-459C-C981-6EC07761AA16}"/>
              </a:ext>
            </a:extLst>
          </p:cNvPr>
          <p:cNvSpPr txBox="1"/>
          <p:nvPr/>
        </p:nvSpPr>
        <p:spPr>
          <a:xfrm>
            <a:off x="2461437" y="3282027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0C5BD03-1951-4D14-F01B-66E0E4C3994C}"/>
              </a:ext>
            </a:extLst>
          </p:cNvPr>
          <p:cNvCxnSpPr>
            <a:cxnSpLocks/>
            <a:stCxn id="12" idx="1"/>
            <a:endCxn id="17" idx="1"/>
          </p:cNvCxnSpPr>
          <p:nvPr/>
        </p:nvCxnSpPr>
        <p:spPr>
          <a:xfrm rot="10800000" flipV="1">
            <a:off x="1616093" y="1657350"/>
            <a:ext cx="12700" cy="1932453"/>
          </a:xfrm>
          <a:prstGeom prst="bentConnector3">
            <a:avLst>
              <a:gd name="adj1" fmla="val 2024433"/>
            </a:avLst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C88855-F15B-BC69-9F81-1B687FC85D66}"/>
              </a:ext>
            </a:extLst>
          </p:cNvPr>
          <p:cNvSpPr txBox="1"/>
          <p:nvPr/>
        </p:nvSpPr>
        <p:spPr>
          <a:xfrm>
            <a:off x="1092449" y="1862182"/>
            <a:ext cx="215444" cy="1419136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>
                <a:solidFill>
                  <a:schemeClr val="bg2">
                    <a:lumMod val="50000"/>
                  </a:schemeClr>
                </a:solidFill>
              </a:rPr>
              <a:t>Auto copy &amp; Sync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863512-F562-C0D3-9EA0-12F343AB653B}"/>
              </a:ext>
            </a:extLst>
          </p:cNvPr>
          <p:cNvSpPr txBox="1"/>
          <p:nvPr/>
        </p:nvSpPr>
        <p:spPr>
          <a:xfrm>
            <a:off x="4843718" y="3078018"/>
            <a:ext cx="3555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Vendor available in CCDS entities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Single invitation/change request</a:t>
            </a:r>
          </a:p>
          <a:p>
            <a:r>
              <a:rPr lang="en-AU" sz="1200" b="1" dirty="0">
                <a:solidFill>
                  <a:schemeClr val="bg1"/>
                </a:solidFill>
              </a:rPr>
              <a:t>Rules: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CCRS Configured =&gt; Same everything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Maintained by D365 via configuration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DB Level run via Stored Procedures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D7F819-3065-E086-6CDF-52C254BFF830}"/>
              </a:ext>
            </a:extLst>
          </p:cNvPr>
          <p:cNvCxnSpPr>
            <a:cxnSpLocks/>
          </p:cNvCxnSpPr>
          <p:nvPr/>
        </p:nvCxnSpPr>
        <p:spPr>
          <a:xfrm flipV="1">
            <a:off x="6888182" y="1653775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86286CF-94C6-B277-6E6A-D980903E2EE8}"/>
              </a:ext>
            </a:extLst>
          </p:cNvPr>
          <p:cNvSpPr txBox="1"/>
          <p:nvPr/>
        </p:nvSpPr>
        <p:spPr>
          <a:xfrm>
            <a:off x="7091854" y="1349574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8372C1-29A5-FF04-6CD1-933E557D20BB}"/>
              </a:ext>
            </a:extLst>
          </p:cNvPr>
          <p:cNvSpPr/>
          <p:nvPr/>
        </p:nvSpPr>
        <p:spPr>
          <a:xfrm>
            <a:off x="1930211" y="179070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VA001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1F47BB-F75C-1A49-8F1D-E610D1C15382}"/>
              </a:ext>
            </a:extLst>
          </p:cNvPr>
          <p:cNvSpPr/>
          <p:nvPr/>
        </p:nvSpPr>
        <p:spPr>
          <a:xfrm>
            <a:off x="1930211" y="2757349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VB389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27337B-6D41-F635-EAB7-A97F20EEF582}"/>
              </a:ext>
            </a:extLst>
          </p:cNvPr>
          <p:cNvSpPr/>
          <p:nvPr/>
        </p:nvSpPr>
        <p:spPr>
          <a:xfrm>
            <a:off x="1930211" y="372261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VC001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DF859D-277A-6E1A-BF35-0811735C606C}"/>
              </a:ext>
            </a:extLst>
          </p:cNvPr>
          <p:cNvSpPr txBox="1"/>
          <p:nvPr/>
        </p:nvSpPr>
        <p:spPr>
          <a:xfrm>
            <a:off x="2461437" y="2312787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VB389|B1   </a:t>
            </a:r>
            <a:r>
              <a:rPr lang="en-AU" sz="1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D1F229-C410-39C1-7388-3C205B6FF6F1}"/>
              </a:ext>
            </a:extLst>
          </p:cNvPr>
          <p:cNvSpPr/>
          <p:nvPr/>
        </p:nvSpPr>
        <p:spPr>
          <a:xfrm>
            <a:off x="6094514" y="2248086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6BF7512-CE14-0BC3-BBDF-0024A94EA136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2409761" y="2583633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44A2B-0558-AF90-C7BD-0DA771EABEEA}"/>
              </a:ext>
            </a:extLst>
          </p:cNvPr>
          <p:cNvCxnSpPr>
            <a:cxnSpLocks/>
          </p:cNvCxnSpPr>
          <p:nvPr/>
        </p:nvCxnSpPr>
        <p:spPr>
          <a:xfrm flipV="1">
            <a:off x="6888182" y="2580057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843BB56-B9AD-2511-816A-B63824502F07}"/>
              </a:ext>
            </a:extLst>
          </p:cNvPr>
          <p:cNvSpPr txBox="1"/>
          <p:nvPr/>
        </p:nvSpPr>
        <p:spPr>
          <a:xfrm>
            <a:off x="7091854" y="2275856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C4229-16BD-02F6-5CF0-8CCD11CBF951}"/>
              </a:ext>
            </a:extLst>
          </p:cNvPr>
          <p:cNvSpPr txBox="1"/>
          <p:nvPr/>
        </p:nvSpPr>
        <p:spPr>
          <a:xfrm>
            <a:off x="0" y="4932014"/>
            <a:ext cx="7974419" cy="2154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AU" sz="1400" dirty="0"/>
              <a:t>https://learn.microsoft.com/en-us/dynamics365/fin-ops-core/dev-itpro/sysadmin/srs-overview</a:t>
            </a:r>
          </a:p>
        </p:txBody>
      </p:sp>
    </p:spTree>
    <p:extLst>
      <p:ext uri="{BB962C8B-B14F-4D97-AF65-F5344CB8AC3E}">
        <p14:creationId xmlns:p14="http://schemas.microsoft.com/office/powerpoint/2010/main" val="29104596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AB98-5520-0E74-EB6E-937589421E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AU" dirty="0"/>
              <a:t>Data sharing </a:t>
            </a:r>
            <a:r>
              <a:rPr lang="en-AU" dirty="0">
                <a:solidFill>
                  <a:schemeClr val="bg1"/>
                </a:solidFill>
              </a:rPr>
              <a:t>–</a:t>
            </a:r>
            <a:r>
              <a:rPr lang="en-AU" dirty="0"/>
              <a:t>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Copy vendor across legal entities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935FD-C641-6CB5-2171-7015E4B4BC56}"/>
              </a:ext>
            </a:extLst>
          </p:cNvPr>
          <p:cNvSpPr/>
          <p:nvPr/>
        </p:nvSpPr>
        <p:spPr>
          <a:xfrm>
            <a:off x="278479" y="807453"/>
            <a:ext cx="3555584" cy="4117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Eftsure inside D365 F&amp;O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ED1C7-058E-C4FF-D90B-5CD0146E163A}"/>
              </a:ext>
            </a:extLst>
          </p:cNvPr>
          <p:cNvSpPr/>
          <p:nvPr/>
        </p:nvSpPr>
        <p:spPr>
          <a:xfrm>
            <a:off x="1616093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97ECF-96E2-6664-3F89-C6B5C8BFB678}"/>
              </a:ext>
            </a:extLst>
          </p:cNvPr>
          <p:cNvSpPr/>
          <p:nvPr/>
        </p:nvSpPr>
        <p:spPr>
          <a:xfrm>
            <a:off x="4761532" y="807453"/>
            <a:ext cx="3555584" cy="41174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Eftsure Cloud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8D5BEB-6E39-E31D-E8DE-C14D99D28066}"/>
              </a:ext>
            </a:extLst>
          </p:cNvPr>
          <p:cNvSpPr/>
          <p:nvPr/>
        </p:nvSpPr>
        <p:spPr>
          <a:xfrm>
            <a:off x="6094514" y="1321804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BCDB6-AF33-6E01-83CF-A1A319281E7C}"/>
              </a:ext>
            </a:extLst>
          </p:cNvPr>
          <p:cNvSpPr/>
          <p:nvPr/>
        </p:nvSpPr>
        <p:spPr>
          <a:xfrm>
            <a:off x="1616093" y="2288030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CC5D5-47CF-E2C0-3C76-B0DEBB8D9E87}"/>
              </a:ext>
            </a:extLst>
          </p:cNvPr>
          <p:cNvSpPr/>
          <p:nvPr/>
        </p:nvSpPr>
        <p:spPr>
          <a:xfrm>
            <a:off x="1616093" y="3254257"/>
            <a:ext cx="793668" cy="671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F415F3-7933-EAA6-2813-97DCFEC5131C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2409761" y="1657351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8BD5E7-13BA-C481-FC4E-049B4C28665A}"/>
              </a:ext>
            </a:extLst>
          </p:cNvPr>
          <p:cNvSpPr txBox="1"/>
          <p:nvPr/>
        </p:nvSpPr>
        <p:spPr>
          <a:xfrm>
            <a:off x="2461437" y="1345998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E62BC-034C-03FA-D687-820CB84457CF}"/>
              </a:ext>
            </a:extLst>
          </p:cNvPr>
          <p:cNvSpPr txBox="1"/>
          <p:nvPr/>
        </p:nvSpPr>
        <p:spPr>
          <a:xfrm>
            <a:off x="2461437" y="2312787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VB389|B1   </a:t>
            </a:r>
            <a:r>
              <a:rPr lang="en-AU" sz="1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24B856-B172-9A1A-A7EE-B60CA711D4EC}"/>
              </a:ext>
            </a:extLst>
          </p:cNvPr>
          <p:cNvSpPr txBox="1"/>
          <p:nvPr/>
        </p:nvSpPr>
        <p:spPr>
          <a:xfrm>
            <a:off x="2461437" y="3282027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163C4BF-9C8A-35AD-5C73-90710FD9DF3C}"/>
              </a:ext>
            </a:extLst>
          </p:cNvPr>
          <p:cNvCxnSpPr>
            <a:cxnSpLocks/>
            <a:stCxn id="16" idx="1"/>
            <a:endCxn id="10" idx="1"/>
          </p:cNvCxnSpPr>
          <p:nvPr/>
        </p:nvCxnSpPr>
        <p:spPr>
          <a:xfrm rot="10800000">
            <a:off x="1616093" y="1657352"/>
            <a:ext cx="12700" cy="1932453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CCAAF3C-650A-30C3-788F-5EC4E454959D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H="1">
            <a:off x="720808" y="2613922"/>
            <a:ext cx="2603547" cy="19311"/>
          </a:xfrm>
          <a:prstGeom prst="bentConnector5">
            <a:avLst>
              <a:gd name="adj1" fmla="val -7281"/>
              <a:gd name="adj2" fmla="val -5018855"/>
              <a:gd name="adj3" fmla="val 10871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D7499F-23C5-9BB6-CE76-CEE47BADA533}"/>
              </a:ext>
            </a:extLst>
          </p:cNvPr>
          <p:cNvSpPr txBox="1"/>
          <p:nvPr/>
        </p:nvSpPr>
        <p:spPr>
          <a:xfrm>
            <a:off x="697008" y="1543564"/>
            <a:ext cx="215444" cy="184622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Manual copy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27E66B-7116-4271-35FB-286DED2F808A}"/>
              </a:ext>
            </a:extLst>
          </p:cNvPr>
          <p:cNvCxnSpPr>
            <a:cxnSpLocks/>
          </p:cNvCxnSpPr>
          <p:nvPr/>
        </p:nvCxnSpPr>
        <p:spPr>
          <a:xfrm flipV="1">
            <a:off x="6888182" y="1653775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B416E98-8119-1E3B-3EB3-60E259879C76}"/>
              </a:ext>
            </a:extLst>
          </p:cNvPr>
          <p:cNvSpPr txBox="1"/>
          <p:nvPr/>
        </p:nvSpPr>
        <p:spPr>
          <a:xfrm>
            <a:off x="7091854" y="1349574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6EE18B-3769-B58E-BEFB-253A79D1E8D7}"/>
              </a:ext>
            </a:extLst>
          </p:cNvPr>
          <p:cNvSpPr txBox="1"/>
          <p:nvPr/>
        </p:nvSpPr>
        <p:spPr>
          <a:xfrm>
            <a:off x="4871588" y="3142542"/>
            <a:ext cx="3555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Vendor can be copied anywhere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Single invitation/change request</a:t>
            </a:r>
          </a:p>
          <a:p>
            <a:r>
              <a:rPr lang="en-AU" sz="1200" b="1" dirty="0">
                <a:solidFill>
                  <a:schemeClr val="bg1"/>
                </a:solidFill>
              </a:rPr>
              <a:t>Rules: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Same Party, Same Supplier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Manually copied by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Maintained by extension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897B9B-A3A8-F4B7-CA9E-F335F38EFE69}"/>
              </a:ext>
            </a:extLst>
          </p:cNvPr>
          <p:cNvSpPr txBox="1"/>
          <p:nvPr/>
        </p:nvSpPr>
        <p:spPr>
          <a:xfrm>
            <a:off x="1139708" y="1931161"/>
            <a:ext cx="215444" cy="107102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/>
              <a:t>Auto Sync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99520-8E0D-80A7-1A2A-10E300A2EEEA}"/>
              </a:ext>
            </a:extLst>
          </p:cNvPr>
          <p:cNvSpPr/>
          <p:nvPr/>
        </p:nvSpPr>
        <p:spPr>
          <a:xfrm>
            <a:off x="1930211" y="179070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VA001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C740C5-43D8-D03E-DBD6-2234981DB179}"/>
              </a:ext>
            </a:extLst>
          </p:cNvPr>
          <p:cNvSpPr/>
          <p:nvPr/>
        </p:nvSpPr>
        <p:spPr>
          <a:xfrm>
            <a:off x="1930211" y="2757349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VB389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260917-0175-8513-64E6-7EC93529EAE1}"/>
              </a:ext>
            </a:extLst>
          </p:cNvPr>
          <p:cNvSpPr/>
          <p:nvPr/>
        </p:nvSpPr>
        <p:spPr>
          <a:xfrm>
            <a:off x="1930211" y="372261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VC004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536B12-D623-22C8-3864-8A1E4D7AA079}"/>
              </a:ext>
            </a:extLst>
          </p:cNvPr>
          <p:cNvSpPr/>
          <p:nvPr/>
        </p:nvSpPr>
        <p:spPr>
          <a:xfrm>
            <a:off x="6094514" y="2248086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8012C49-FE52-59D6-0A01-9875C82AE17F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2409761" y="2583633"/>
            <a:ext cx="3684753" cy="0"/>
          </a:xfrm>
          <a:prstGeom prst="straightConnector1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BEC7E1-1677-B3A5-34DA-902F8FC7E93D}"/>
              </a:ext>
            </a:extLst>
          </p:cNvPr>
          <p:cNvCxnSpPr>
            <a:cxnSpLocks/>
          </p:cNvCxnSpPr>
          <p:nvPr/>
        </p:nvCxnSpPr>
        <p:spPr>
          <a:xfrm flipV="1">
            <a:off x="6888182" y="2580057"/>
            <a:ext cx="1697018" cy="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1E78821-C84B-04FC-B6EF-B8E55AAD2D76}"/>
              </a:ext>
            </a:extLst>
          </p:cNvPr>
          <p:cNvSpPr txBox="1"/>
          <p:nvPr/>
        </p:nvSpPr>
        <p:spPr>
          <a:xfrm>
            <a:off x="7091854" y="2275856"/>
            <a:ext cx="1225262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</p:spTree>
    <p:extLst>
      <p:ext uri="{BB962C8B-B14F-4D97-AF65-F5344CB8AC3E}">
        <p14:creationId xmlns:p14="http://schemas.microsoft.com/office/powerpoint/2010/main" val="19791882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19" y="0"/>
            <a:ext cx="1471010" cy="51485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AB98-5520-0E74-EB6E-937589421E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78479" y="50623"/>
            <a:ext cx="8461484" cy="408958"/>
          </a:xfrm>
        </p:spPr>
        <p:txBody>
          <a:bodyPr>
            <a:normAutofit fontScale="92500"/>
          </a:bodyPr>
          <a:lstStyle/>
          <a:p>
            <a:r>
              <a:rPr lang="en-AU" dirty="0"/>
              <a:t>Data sharing </a:t>
            </a:r>
            <a:r>
              <a:rPr lang="en-AU" dirty="0">
                <a:solidFill>
                  <a:schemeClr val="bg1"/>
                </a:solidFill>
              </a:rPr>
              <a:t>–</a:t>
            </a:r>
            <a:r>
              <a:rPr lang="en-AU" dirty="0"/>
              <a:t>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Copy vendor across legal entities</a:t>
            </a:r>
            <a:r>
              <a:rPr lang="en-AU" dirty="0"/>
              <a:t> </a:t>
            </a:r>
            <a:r>
              <a:rPr lang="en-AU" dirty="0">
                <a:solidFill>
                  <a:schemeClr val="bg1"/>
                </a:solidFill>
              </a:rPr>
              <a:t>–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Independent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935FD-C641-6CB5-2171-7015E4B4BC56}"/>
              </a:ext>
            </a:extLst>
          </p:cNvPr>
          <p:cNvSpPr/>
          <p:nvPr/>
        </p:nvSpPr>
        <p:spPr>
          <a:xfrm>
            <a:off x="278480" y="459581"/>
            <a:ext cx="3652326" cy="4621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Eftsure inside D365 F&amp;O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ED1C7-058E-C4FF-D90B-5CD0146E163A}"/>
              </a:ext>
            </a:extLst>
          </p:cNvPr>
          <p:cNvSpPr/>
          <p:nvPr/>
        </p:nvSpPr>
        <p:spPr>
          <a:xfrm>
            <a:off x="1615143" y="567242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DBCDB6-AF33-6E01-83CF-A1A319281E7C}"/>
              </a:ext>
            </a:extLst>
          </p:cNvPr>
          <p:cNvSpPr/>
          <p:nvPr/>
        </p:nvSpPr>
        <p:spPr>
          <a:xfrm>
            <a:off x="1615143" y="1417668"/>
            <a:ext cx="793668" cy="671094"/>
          </a:xfrm>
          <a:prstGeom prst="rect">
            <a:avLst/>
          </a:prstGeom>
          <a:solidFill>
            <a:srgbClr val="0B96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CC5D5-47CF-E2C0-3C76-B0DEBB8D9E87}"/>
              </a:ext>
            </a:extLst>
          </p:cNvPr>
          <p:cNvSpPr/>
          <p:nvPr/>
        </p:nvSpPr>
        <p:spPr>
          <a:xfrm>
            <a:off x="1620379" y="2252258"/>
            <a:ext cx="793668" cy="6710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8BD5E7-13BA-C481-FC4E-049B4C28665A}"/>
              </a:ext>
            </a:extLst>
          </p:cNvPr>
          <p:cNvSpPr txBox="1"/>
          <p:nvPr/>
        </p:nvSpPr>
        <p:spPr>
          <a:xfrm>
            <a:off x="2454164" y="2408708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E62BC-034C-03FA-D687-820CB84457CF}"/>
              </a:ext>
            </a:extLst>
          </p:cNvPr>
          <p:cNvSpPr txBox="1"/>
          <p:nvPr/>
        </p:nvSpPr>
        <p:spPr>
          <a:xfrm>
            <a:off x="2426921" y="1444936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VB389|B1   </a:t>
            </a:r>
            <a:r>
              <a:rPr lang="en-AU" sz="1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24B856-B172-9A1A-A7EE-B60CA711D4EC}"/>
              </a:ext>
            </a:extLst>
          </p:cNvPr>
          <p:cNvSpPr txBox="1"/>
          <p:nvPr/>
        </p:nvSpPr>
        <p:spPr>
          <a:xfrm>
            <a:off x="2385912" y="636418"/>
            <a:ext cx="137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VA001|B1   </a:t>
            </a:r>
            <a:r>
              <a:rPr lang="en-AU" sz="14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163C4BF-9C8A-35AD-5C73-90710FD9DF3C}"/>
              </a:ext>
            </a:extLst>
          </p:cNvPr>
          <p:cNvCxnSpPr>
            <a:cxnSpLocks/>
            <a:stCxn id="16" idx="1"/>
            <a:endCxn id="10" idx="1"/>
          </p:cNvCxnSpPr>
          <p:nvPr/>
        </p:nvCxnSpPr>
        <p:spPr>
          <a:xfrm rot="10800000">
            <a:off x="1615143" y="902789"/>
            <a:ext cx="5236" cy="1685016"/>
          </a:xfrm>
          <a:prstGeom prst="bentConnector3">
            <a:avLst>
              <a:gd name="adj1" fmla="val 4465928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CCAAF3C-650A-30C3-788F-5EC4E454959D}"/>
              </a:ext>
            </a:extLst>
          </p:cNvPr>
          <p:cNvCxnSpPr>
            <a:cxnSpLocks/>
            <a:stCxn id="10" idx="0"/>
            <a:endCxn id="16" idx="2"/>
          </p:cNvCxnSpPr>
          <p:nvPr/>
        </p:nvCxnSpPr>
        <p:spPr>
          <a:xfrm rot="16200000" flipH="1">
            <a:off x="836540" y="1742679"/>
            <a:ext cx="2356110" cy="5236"/>
          </a:xfrm>
          <a:prstGeom prst="bentConnector5">
            <a:avLst>
              <a:gd name="adj1" fmla="val -3549"/>
              <a:gd name="adj2" fmla="val -18410141"/>
              <a:gd name="adj3" fmla="val 10425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DD7499F-23C5-9BB6-CE76-CEE47BADA533}"/>
              </a:ext>
            </a:extLst>
          </p:cNvPr>
          <p:cNvSpPr txBox="1"/>
          <p:nvPr/>
        </p:nvSpPr>
        <p:spPr>
          <a:xfrm>
            <a:off x="711312" y="549835"/>
            <a:ext cx="215444" cy="184622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Manual copy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897B9B-A3A8-F4B7-CA9E-F335F38EFE69}"/>
              </a:ext>
            </a:extLst>
          </p:cNvPr>
          <p:cNvSpPr txBox="1"/>
          <p:nvPr/>
        </p:nvSpPr>
        <p:spPr>
          <a:xfrm>
            <a:off x="1127457" y="1156021"/>
            <a:ext cx="215444" cy="107102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/>
              <a:t>Auto Sync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C99520-8E0D-80A7-1A2A-10E300A2EEEA}"/>
              </a:ext>
            </a:extLst>
          </p:cNvPr>
          <p:cNvSpPr/>
          <p:nvPr/>
        </p:nvSpPr>
        <p:spPr>
          <a:xfrm>
            <a:off x="1917960" y="1015564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VA001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C740C5-43D8-D03E-DBD6-2234981DB179}"/>
              </a:ext>
            </a:extLst>
          </p:cNvPr>
          <p:cNvSpPr/>
          <p:nvPr/>
        </p:nvSpPr>
        <p:spPr>
          <a:xfrm>
            <a:off x="1927505" y="1883203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VB389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260917-0175-8513-64E6-7EC93529EAE1}"/>
              </a:ext>
            </a:extLst>
          </p:cNvPr>
          <p:cNvSpPr/>
          <p:nvPr/>
        </p:nvSpPr>
        <p:spPr>
          <a:xfrm>
            <a:off x="1927504" y="2697708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VC004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C5E8F-BA74-E75B-C462-EEE6986C6D24}"/>
              </a:ext>
            </a:extLst>
          </p:cNvPr>
          <p:cNvSpPr/>
          <p:nvPr/>
        </p:nvSpPr>
        <p:spPr>
          <a:xfrm>
            <a:off x="1619466" y="3158129"/>
            <a:ext cx="793668" cy="6710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79513-F5AA-4C19-3ED3-99185FE2DE49}"/>
              </a:ext>
            </a:extLst>
          </p:cNvPr>
          <p:cNvSpPr/>
          <p:nvPr/>
        </p:nvSpPr>
        <p:spPr>
          <a:xfrm>
            <a:off x="1632166" y="3967745"/>
            <a:ext cx="793668" cy="6710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3F4F7-6CB0-FE51-6D8F-3EEA0762F040}"/>
              </a:ext>
            </a:extLst>
          </p:cNvPr>
          <p:cNvSpPr txBox="1"/>
          <p:nvPr/>
        </p:nvSpPr>
        <p:spPr>
          <a:xfrm>
            <a:off x="2443008" y="4093293"/>
            <a:ext cx="1747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VD001|B1   </a:t>
            </a:r>
            <a:r>
              <a:rPr lang="en-AU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AB672-8EFA-4756-3202-1CCBD7635AFE}"/>
              </a:ext>
            </a:extLst>
          </p:cNvPr>
          <p:cNvSpPr txBox="1"/>
          <p:nvPr/>
        </p:nvSpPr>
        <p:spPr>
          <a:xfrm>
            <a:off x="2461437" y="3158129"/>
            <a:ext cx="1703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10000"/>
                  </a:schemeClr>
                </a:solidFill>
              </a:rPr>
              <a:t>SC</a:t>
            </a:r>
            <a:r>
              <a:rPr lang="en-AU" sz="1400" dirty="0"/>
              <a:t> VD001|B1   </a:t>
            </a:r>
            <a:r>
              <a:rPr lang="en-AU" sz="14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FE3F46A-0189-67C4-EE7B-59FF03753FBF}"/>
              </a:ext>
            </a:extLst>
          </p:cNvPr>
          <p:cNvCxnSpPr>
            <a:cxnSpLocks/>
            <a:stCxn id="6" idx="1"/>
            <a:endCxn id="5" idx="1"/>
          </p:cNvCxnSpPr>
          <p:nvPr/>
        </p:nvCxnSpPr>
        <p:spPr>
          <a:xfrm rot="10800000">
            <a:off x="1619466" y="3493676"/>
            <a:ext cx="12700" cy="809616"/>
          </a:xfrm>
          <a:prstGeom prst="bentConnector3">
            <a:avLst>
              <a:gd name="adj1" fmla="val 190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107DAA-BD77-9FBE-ACAB-808AD690E8E0}"/>
              </a:ext>
            </a:extLst>
          </p:cNvPr>
          <p:cNvSpPr txBox="1"/>
          <p:nvPr/>
        </p:nvSpPr>
        <p:spPr>
          <a:xfrm>
            <a:off x="689445" y="2975373"/>
            <a:ext cx="215444" cy="1846222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Manual copy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D90A55-396B-D477-1B01-2695AEF8740A}"/>
              </a:ext>
            </a:extLst>
          </p:cNvPr>
          <p:cNvSpPr txBox="1"/>
          <p:nvPr/>
        </p:nvSpPr>
        <p:spPr>
          <a:xfrm>
            <a:off x="1158254" y="3352414"/>
            <a:ext cx="215444" cy="107102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AU" sz="1400" dirty="0"/>
              <a:t>Auto Sync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80BF89-EE9F-A9EE-3B9C-F15C1320934D}"/>
              </a:ext>
            </a:extLst>
          </p:cNvPr>
          <p:cNvSpPr/>
          <p:nvPr/>
        </p:nvSpPr>
        <p:spPr>
          <a:xfrm>
            <a:off x="1933584" y="3620258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VD001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78E537-1038-13D3-A3DD-733131B5811B}"/>
              </a:ext>
            </a:extLst>
          </p:cNvPr>
          <p:cNvSpPr/>
          <p:nvPr/>
        </p:nvSpPr>
        <p:spPr>
          <a:xfrm>
            <a:off x="1933507" y="4426793"/>
            <a:ext cx="464003" cy="185484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AU" sz="1000" dirty="0"/>
              <a:t>VE389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62206-068F-9DED-A93C-D33ED583AB49}"/>
              </a:ext>
            </a:extLst>
          </p:cNvPr>
          <p:cNvSpPr/>
          <p:nvPr/>
        </p:nvSpPr>
        <p:spPr>
          <a:xfrm>
            <a:off x="4841164" y="459581"/>
            <a:ext cx="3535090" cy="46332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AU">
                <a:solidFill>
                  <a:schemeClr val="bg1"/>
                </a:solidFill>
              </a:rPr>
              <a:t>Eftsure Cloud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A38F5A-68D2-E9F2-B252-B67E545A2070}"/>
              </a:ext>
            </a:extLst>
          </p:cNvPr>
          <p:cNvSpPr/>
          <p:nvPr/>
        </p:nvSpPr>
        <p:spPr>
          <a:xfrm>
            <a:off x="6209074" y="570618"/>
            <a:ext cx="793668" cy="67109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8E9080-26BB-A6ED-373B-BEBCA40A3135}"/>
              </a:ext>
            </a:extLst>
          </p:cNvPr>
          <p:cNvSpPr/>
          <p:nvPr/>
        </p:nvSpPr>
        <p:spPr>
          <a:xfrm>
            <a:off x="6206583" y="1417166"/>
            <a:ext cx="793668" cy="6710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72990D-6C53-6064-ACCD-C2BCDD36F019}"/>
              </a:ext>
            </a:extLst>
          </p:cNvPr>
          <p:cNvSpPr/>
          <p:nvPr/>
        </p:nvSpPr>
        <p:spPr>
          <a:xfrm>
            <a:off x="6206583" y="2252258"/>
            <a:ext cx="793668" cy="6710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4060076-3E49-6E13-5FA4-C6FC2C3A8E41}"/>
              </a:ext>
            </a:extLst>
          </p:cNvPr>
          <p:cNvCxnSpPr>
            <a:cxnSpLocks/>
            <a:stCxn id="5" idx="3"/>
            <a:endCxn id="45" idx="2"/>
          </p:cNvCxnSpPr>
          <p:nvPr/>
        </p:nvCxnSpPr>
        <p:spPr>
          <a:xfrm flipV="1">
            <a:off x="2413134" y="2923352"/>
            <a:ext cx="4190283" cy="570324"/>
          </a:xfrm>
          <a:prstGeom prst="bentConnector2">
            <a:avLst/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D3B3572-219D-704A-A1CB-B371149037B7}"/>
              </a:ext>
            </a:extLst>
          </p:cNvPr>
          <p:cNvCxnSpPr>
            <a:cxnSpLocks/>
            <a:stCxn id="10" idx="3"/>
            <a:endCxn id="43" idx="1"/>
          </p:cNvCxnSpPr>
          <p:nvPr/>
        </p:nvCxnSpPr>
        <p:spPr>
          <a:xfrm>
            <a:off x="2408811" y="902789"/>
            <a:ext cx="3800263" cy="3376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655C543E-970D-DAE6-9585-43C2EBA32BD1}"/>
              </a:ext>
            </a:extLst>
          </p:cNvPr>
          <p:cNvCxnSpPr>
            <a:cxnSpLocks/>
            <a:stCxn id="15" idx="3"/>
            <a:endCxn id="44" idx="1"/>
          </p:cNvCxnSpPr>
          <p:nvPr/>
        </p:nvCxnSpPr>
        <p:spPr>
          <a:xfrm flipV="1">
            <a:off x="2408811" y="1752713"/>
            <a:ext cx="3797772" cy="50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C878FD29-E75D-2328-2F9F-A7D7852CF7BC}"/>
              </a:ext>
            </a:extLst>
          </p:cNvPr>
          <p:cNvCxnSpPr>
            <a:cxnSpLocks/>
            <a:endCxn id="6" idx="2"/>
          </p:cNvCxnSpPr>
          <p:nvPr/>
        </p:nvCxnSpPr>
        <p:spPr>
          <a:xfrm rot="16200000" flipH="1">
            <a:off x="1280058" y="3889897"/>
            <a:ext cx="1488256" cy="9628"/>
          </a:xfrm>
          <a:prstGeom prst="bentConnector5">
            <a:avLst>
              <a:gd name="adj1" fmla="val -3641"/>
              <a:gd name="adj2" fmla="val -10140102"/>
              <a:gd name="adj3" fmla="val 10749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E1A332-EF5F-F921-EA84-B1BDC0894CFB}"/>
              </a:ext>
            </a:extLst>
          </p:cNvPr>
          <p:cNvSpPr txBox="1"/>
          <p:nvPr/>
        </p:nvSpPr>
        <p:spPr>
          <a:xfrm>
            <a:off x="4899848" y="3493676"/>
            <a:ext cx="3352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Vendor can be copied anywhere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Single invitation/change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Supports multiple groups </a:t>
            </a:r>
            <a:r>
              <a:rPr lang="en-AU" sz="1200">
                <a:solidFill>
                  <a:schemeClr val="bg1"/>
                </a:solidFill>
              </a:rPr>
              <a:t>of entities</a:t>
            </a:r>
            <a:endParaRPr lang="en-AU" sz="1200" dirty="0">
              <a:solidFill>
                <a:schemeClr val="bg1"/>
              </a:solidFill>
            </a:endParaRPr>
          </a:p>
          <a:p>
            <a:r>
              <a:rPr lang="en-AU" sz="1200" b="1" dirty="0">
                <a:solidFill>
                  <a:schemeClr val="bg1"/>
                </a:solidFill>
              </a:rPr>
              <a:t>Disadvantage: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bg1"/>
                </a:solidFill>
              </a:rPr>
              <a:t>Complicated setup with multiple entities in both systems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6DB261-C842-06D1-18EC-C37F6C63C94C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7002742" y="906165"/>
            <a:ext cx="1633856" cy="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3197F1D-9F6D-32C2-2781-2C5A766F1D5B}"/>
              </a:ext>
            </a:extLst>
          </p:cNvPr>
          <p:cNvSpPr txBox="1"/>
          <p:nvPr/>
        </p:nvSpPr>
        <p:spPr>
          <a:xfrm>
            <a:off x="7146809" y="601801"/>
            <a:ext cx="1203093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DF9433-33BC-F399-9DE1-E9F91C19B6CB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7000251" y="1752713"/>
            <a:ext cx="1619071" cy="3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8C05F94-F00D-FCB6-61EA-753E2AF08661}"/>
              </a:ext>
            </a:extLst>
          </p:cNvPr>
          <p:cNvSpPr txBox="1"/>
          <p:nvPr/>
        </p:nvSpPr>
        <p:spPr>
          <a:xfrm>
            <a:off x="7132024" y="1455371"/>
            <a:ext cx="1203093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B49981-7FEC-6527-D033-408FD2218B96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7000251" y="2587805"/>
            <a:ext cx="1619071" cy="17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3195EC5-A254-AEAF-FF6E-5050D551B36B}"/>
              </a:ext>
            </a:extLst>
          </p:cNvPr>
          <p:cNvSpPr txBox="1"/>
          <p:nvPr/>
        </p:nvSpPr>
        <p:spPr>
          <a:xfrm>
            <a:off x="7173161" y="2241078"/>
            <a:ext cx="1203093" cy="309958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ctr"/>
            <a:r>
              <a:rPr lang="en-AU" sz="1400" dirty="0">
                <a:solidFill>
                  <a:srgbClr val="FF0000"/>
                </a:solidFill>
              </a:rPr>
              <a:t>Email, invites...</a:t>
            </a:r>
          </a:p>
        </p:txBody>
      </p:sp>
    </p:spTree>
    <p:extLst>
      <p:ext uri="{BB962C8B-B14F-4D97-AF65-F5344CB8AC3E}">
        <p14:creationId xmlns:p14="http://schemas.microsoft.com/office/powerpoint/2010/main" val="85700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ftsure">
      <a:dk1>
        <a:srgbClr val="0D34FF"/>
      </a:dk1>
      <a:lt1>
        <a:srgbClr val="FCFFFE"/>
      </a:lt1>
      <a:dk2>
        <a:srgbClr val="8A8A8A"/>
      </a:dk2>
      <a:lt2>
        <a:srgbClr val="FDF9FF"/>
      </a:lt2>
      <a:accent1>
        <a:srgbClr val="B4E7FB"/>
      </a:accent1>
      <a:accent2>
        <a:srgbClr val="0A21A9"/>
      </a:accent2>
      <a:accent3>
        <a:srgbClr val="0D34FF"/>
      </a:accent3>
      <a:accent4>
        <a:srgbClr val="F4D5E2"/>
      </a:accent4>
      <a:accent5>
        <a:srgbClr val="D5D7D2"/>
      </a:accent5>
      <a:accent6>
        <a:srgbClr val="F3F6F7"/>
      </a:accent6>
      <a:hlink>
        <a:srgbClr val="0D34FF"/>
      </a:hlink>
      <a:folHlink>
        <a:srgbClr val="0A21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sture Template" id="{204657DD-B52C-AB42-807D-B6089BB5F532}" vid="{275C4A3A-CE96-C749-9ADF-F4A14357DD7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Regular"/>
            <a:ea typeface="Founders Grotesk Regular"/>
            <a:cs typeface="Founders Grotesk Regular"/>
            <a:sym typeface="Founders Grotes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9c3567-5727-45c4-93a1-7c0606aaf725">
      <UserInfo>
        <DisplayName>Alexandra Armati</DisplayName>
        <AccountId>23</AccountId>
        <AccountType/>
      </UserInfo>
    </SharedWithUsers>
    <lcf76f155ced4ddcb4097134ff3c332f xmlns="276e1a80-dea0-4716-a712-163c7fb77bcc">
      <Terms xmlns="http://schemas.microsoft.com/office/infopath/2007/PartnerControls"/>
    </lcf76f155ced4ddcb4097134ff3c332f>
    <TaxCatchAll xmlns="809c3567-5727-45c4-93a1-7c0606aaf7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BA648DB48B84088AAE68278C72C2A" ma:contentTypeVersion="14" ma:contentTypeDescription="Create a new document." ma:contentTypeScope="" ma:versionID="f762fbde7d8c9ab77d91935d51dbc1d1">
  <xsd:schema xmlns:xsd="http://www.w3.org/2001/XMLSchema" xmlns:xs="http://www.w3.org/2001/XMLSchema" xmlns:p="http://schemas.microsoft.com/office/2006/metadata/properties" xmlns:ns2="276e1a80-dea0-4716-a712-163c7fb77bcc" xmlns:ns3="809c3567-5727-45c4-93a1-7c0606aaf725" targetNamespace="http://schemas.microsoft.com/office/2006/metadata/properties" ma:root="true" ma:fieldsID="588a66a42d8f538d9385eb2a8428dc8e" ns2:_="" ns3:_="">
    <xsd:import namespace="276e1a80-dea0-4716-a712-163c7fb77bcc"/>
    <xsd:import namespace="809c3567-5727-45c4-93a1-7c0606aaf7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e1a80-dea0-4716-a712-163c7fb77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8a445a-48b4-45a4-9d15-7ddbd0d06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3567-5727-45c4-93a1-7c0606aaf72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80d182-f291-43c9-bdec-3d9e50a29e41}" ma:internalName="TaxCatchAll" ma:showField="CatchAllData" ma:web="809c3567-5727-45c4-93a1-7c0606aaf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35A88-37B8-4883-AA6E-67E5DCA0450A}">
  <ds:schemaRefs>
    <ds:schemaRef ds:uri="6e25c498-6129-4750-a1d7-e39d1f7a22b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4b3d154-b4fc-4438-9d60-b43e00b8f15b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55920F-6E65-464A-9877-C5CF71055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A7D28-411D-4A83-9ED0-3F4AF27A5F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5018</TotalTime>
  <Words>352</Words>
  <Application>Microsoft Office PowerPoint</Application>
  <PresentationFormat>On-screen Show (16:9)</PresentationFormat>
  <Paragraphs>107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Founders Grotesk Regular</vt:lpstr>
      <vt:lpstr>Founders Grotesk Medium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Norden</dc:creator>
  <cp:lastModifiedBy>Gregory Peignoux</cp:lastModifiedBy>
  <cp:revision>18</cp:revision>
  <cp:lastPrinted>2019-11-12T03:33:07Z</cp:lastPrinted>
  <dcterms:created xsi:type="dcterms:W3CDTF">2022-11-20T01:12:26Z</dcterms:created>
  <dcterms:modified xsi:type="dcterms:W3CDTF">2023-09-11T21:10:41Z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0x01010075EBA648DB48B84088AAE68278C72C2A</vt:lpwstr>
  </property>
  <property fmtid="{D5CDD505-2E9C-101B-9397-08002B2CF9AE}" pid="3" name="MediaServiceImageTags">
    <vt:lpwstr/>
  </property>
</Properties>
</file>